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385" r:id="rId2"/>
    <p:sldId id="392" r:id="rId3"/>
    <p:sldId id="394" r:id="rId4"/>
    <p:sldId id="395" r:id="rId5"/>
    <p:sldId id="393" r:id="rId6"/>
    <p:sldId id="396" r:id="rId7"/>
    <p:sldId id="397" r:id="rId8"/>
    <p:sldId id="383" r:id="rId9"/>
    <p:sldId id="399" r:id="rId10"/>
    <p:sldId id="386" r:id="rId11"/>
    <p:sldId id="387" r:id="rId12"/>
    <p:sldId id="33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1B1B"/>
    <a:srgbClr val="CBD9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6D255B-2C36-40F5-9C1D-C74B4EF6C3CD}" v="356" dt="2026-06-13T14:39:12.904"/>
  </p1510:revLst>
</p1510:revInfo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8" autoAdjust="0"/>
    <p:restoredTop sz="94660"/>
  </p:normalViewPr>
  <p:slideViewPr>
    <p:cSldViewPr>
      <p:cViewPr varScale="1">
        <p:scale>
          <a:sx n="120" d="100"/>
          <a:sy n="120" d="100"/>
        </p:scale>
        <p:origin x="1470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-6" y="-1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Barrett" userId="201349466_tp_box_2" providerId="OAuth2" clId="{606DBCED-B4E0-4CEF-B81C-D51192CA348A}"/>
    <pc:docChg chg="undo custSel addSld delSld modSld">
      <pc:chgData name="Christopher Barrett" userId="201349466_tp_box_2" providerId="OAuth2" clId="{606DBCED-B4E0-4CEF-B81C-D51192CA348A}" dt="2026-06-13T14:44:19.601" v="679"/>
      <pc:docMkLst>
        <pc:docMk/>
      </pc:docMkLst>
      <pc:sldChg chg="del">
        <pc:chgData name="Christopher Barrett" userId="201349466_tp_box_2" providerId="OAuth2" clId="{606DBCED-B4E0-4CEF-B81C-D51192CA348A}" dt="2026-06-13T14:15:49.654" v="468" actId="47"/>
        <pc:sldMkLst>
          <pc:docMk/>
          <pc:sldMk cId="4163955595" sldId="377"/>
        </pc:sldMkLst>
      </pc:sldChg>
      <pc:sldChg chg="modSp mod">
        <pc:chgData name="Christopher Barrett" userId="201349466_tp_box_2" providerId="OAuth2" clId="{606DBCED-B4E0-4CEF-B81C-D51192CA348A}" dt="2026-06-13T14:42:02.369" v="674" actId="20577"/>
        <pc:sldMkLst>
          <pc:docMk/>
          <pc:sldMk cId="614482256" sldId="386"/>
        </pc:sldMkLst>
        <pc:spChg chg="mod">
          <ac:chgData name="Christopher Barrett" userId="201349466_tp_box_2" providerId="OAuth2" clId="{606DBCED-B4E0-4CEF-B81C-D51192CA348A}" dt="2026-06-13T14:42:02.369" v="674" actId="20577"/>
          <ac:spMkLst>
            <pc:docMk/>
            <pc:sldMk cId="614482256" sldId="386"/>
            <ac:spMk id="11" creationId="{D457A10B-4C01-0CB4-C833-73CAAFA6083A}"/>
          </ac:spMkLst>
        </pc:spChg>
      </pc:sldChg>
      <pc:sldChg chg="addSp delSp mod">
        <pc:chgData name="Christopher Barrett" userId="201349466_tp_box_2" providerId="OAuth2" clId="{606DBCED-B4E0-4CEF-B81C-D51192CA348A}" dt="2026-06-13T14:42:11.004" v="676" actId="22"/>
        <pc:sldMkLst>
          <pc:docMk/>
          <pc:sldMk cId="2130604951" sldId="387"/>
        </pc:sldMkLst>
        <pc:spChg chg="del">
          <ac:chgData name="Christopher Barrett" userId="201349466_tp_box_2" providerId="OAuth2" clId="{606DBCED-B4E0-4CEF-B81C-D51192CA348A}" dt="2026-06-13T14:42:10.537" v="675" actId="478"/>
          <ac:spMkLst>
            <pc:docMk/>
            <pc:sldMk cId="2130604951" sldId="387"/>
            <ac:spMk id="12" creationId="{8FB80AC4-CE35-E9BD-A13A-5F30118B5488}"/>
          </ac:spMkLst>
        </pc:spChg>
        <pc:spChg chg="add">
          <ac:chgData name="Christopher Barrett" userId="201349466_tp_box_2" providerId="OAuth2" clId="{606DBCED-B4E0-4CEF-B81C-D51192CA348A}" dt="2026-06-13T14:42:11.004" v="676" actId="22"/>
          <ac:spMkLst>
            <pc:docMk/>
            <pc:sldMk cId="2130604951" sldId="387"/>
            <ac:spMk id="14" creationId="{A2654F82-40B6-F774-CF0E-B5BD05982EDF}"/>
          </ac:spMkLst>
        </pc:spChg>
      </pc:sldChg>
      <pc:sldChg chg="modSp mod">
        <pc:chgData name="Christopher Barrett" userId="201349466_tp_box_2" providerId="OAuth2" clId="{606DBCED-B4E0-4CEF-B81C-D51192CA348A}" dt="2026-06-13T14:40:07.687" v="628" actId="6549"/>
        <pc:sldMkLst>
          <pc:docMk/>
          <pc:sldMk cId="2661320539" sldId="392"/>
        </pc:sldMkLst>
        <pc:spChg chg="mod">
          <ac:chgData name="Christopher Barrett" userId="201349466_tp_box_2" providerId="OAuth2" clId="{606DBCED-B4E0-4CEF-B81C-D51192CA348A}" dt="2026-06-13T14:40:07.687" v="628" actId="6549"/>
          <ac:spMkLst>
            <pc:docMk/>
            <pc:sldMk cId="2661320539" sldId="392"/>
            <ac:spMk id="15" creationId="{2C444F8A-CF10-A1D4-D237-7F661BA627F2}"/>
          </ac:spMkLst>
        </pc:spChg>
        <pc:spChg chg="mod">
          <ac:chgData name="Christopher Barrett" userId="201349466_tp_box_2" providerId="OAuth2" clId="{606DBCED-B4E0-4CEF-B81C-D51192CA348A}" dt="2026-06-13T14:16:49.530" v="474" actId="948"/>
          <ac:spMkLst>
            <pc:docMk/>
            <pc:sldMk cId="2661320539" sldId="392"/>
            <ac:spMk id="16390" creationId="{00000000-0000-0000-0000-000000000000}"/>
          </ac:spMkLst>
        </pc:spChg>
        <pc:picChg chg="mod">
          <ac:chgData name="Christopher Barrett" userId="201349466_tp_box_2" providerId="OAuth2" clId="{606DBCED-B4E0-4CEF-B81C-D51192CA348A}" dt="2026-06-13T14:16:55.154" v="475" actId="14100"/>
          <ac:picMkLst>
            <pc:docMk/>
            <pc:sldMk cId="2661320539" sldId="392"/>
            <ac:picMk id="18" creationId="{7D2E04D3-3C76-057B-F48C-85B7A3278258}"/>
          </ac:picMkLst>
        </pc:picChg>
      </pc:sldChg>
      <pc:sldChg chg="addSp delSp modSp mod">
        <pc:chgData name="Christopher Barrett" userId="201349466_tp_box_2" providerId="OAuth2" clId="{606DBCED-B4E0-4CEF-B81C-D51192CA348A}" dt="2026-06-13T14:40:29.525" v="630" actId="22"/>
        <pc:sldMkLst>
          <pc:docMk/>
          <pc:sldMk cId="1391537658" sldId="394"/>
        </pc:sldMkLst>
        <pc:spChg chg="del">
          <ac:chgData name="Christopher Barrett" userId="201349466_tp_box_2" providerId="OAuth2" clId="{606DBCED-B4E0-4CEF-B81C-D51192CA348A}" dt="2026-06-13T14:40:28.918" v="629" actId="478"/>
          <ac:spMkLst>
            <pc:docMk/>
            <pc:sldMk cId="1391537658" sldId="394"/>
            <ac:spMk id="10" creationId="{EED8CA1E-ECAA-E148-73A9-E005675739F7}"/>
          </ac:spMkLst>
        </pc:spChg>
        <pc:spChg chg="add">
          <ac:chgData name="Christopher Barrett" userId="201349466_tp_box_2" providerId="OAuth2" clId="{606DBCED-B4E0-4CEF-B81C-D51192CA348A}" dt="2026-06-13T14:40:29.525" v="630" actId="22"/>
          <ac:spMkLst>
            <pc:docMk/>
            <pc:sldMk cId="1391537658" sldId="394"/>
            <ac:spMk id="20" creationId="{FBF8224E-0663-8F4F-63F6-8E376AF59365}"/>
          </ac:spMkLst>
        </pc:spChg>
        <pc:grpChg chg="mod ord">
          <ac:chgData name="Christopher Barrett" userId="201349466_tp_box_2" providerId="OAuth2" clId="{606DBCED-B4E0-4CEF-B81C-D51192CA348A}" dt="2026-06-13T14:17:36.333" v="479" actId="1076"/>
          <ac:grpSpMkLst>
            <pc:docMk/>
            <pc:sldMk cId="1391537658" sldId="394"/>
            <ac:grpSpMk id="16" creationId="{00EEBB56-D99E-FDCA-2162-6900BA9F2C46}"/>
          </ac:grpSpMkLst>
        </pc:grpChg>
        <pc:picChg chg="mod">
          <ac:chgData name="Christopher Barrett" userId="201349466_tp_box_2" providerId="OAuth2" clId="{606DBCED-B4E0-4CEF-B81C-D51192CA348A}" dt="2026-06-13T14:17:26.412" v="477" actId="1036"/>
          <ac:picMkLst>
            <pc:docMk/>
            <pc:sldMk cId="1391537658" sldId="394"/>
            <ac:picMk id="18" creationId="{5AAFEE87-ED20-CBCB-D308-8FE86A968726}"/>
          </ac:picMkLst>
        </pc:picChg>
      </pc:sldChg>
      <pc:sldChg chg="addSp delSp modSp mod">
        <pc:chgData name="Christopher Barrett" userId="201349466_tp_box_2" providerId="OAuth2" clId="{606DBCED-B4E0-4CEF-B81C-D51192CA348A}" dt="2026-06-13T14:39:29.334" v="559" actId="948"/>
        <pc:sldMkLst>
          <pc:docMk/>
          <pc:sldMk cId="1817472232" sldId="395"/>
        </pc:sldMkLst>
        <pc:spChg chg="mod">
          <ac:chgData name="Christopher Barrett" userId="201349466_tp_box_2" providerId="OAuth2" clId="{606DBCED-B4E0-4CEF-B81C-D51192CA348A}" dt="2026-06-13T14:18:54.875" v="515" actId="1076"/>
          <ac:spMkLst>
            <pc:docMk/>
            <pc:sldMk cId="1817472232" sldId="395"/>
            <ac:spMk id="6" creationId="{100A818A-9252-C8C3-92F8-E13A64277AC8}"/>
          </ac:spMkLst>
        </pc:spChg>
        <pc:spChg chg="mod">
          <ac:chgData name="Christopher Barrett" userId="201349466_tp_box_2" providerId="OAuth2" clId="{606DBCED-B4E0-4CEF-B81C-D51192CA348A}" dt="2026-06-13T14:39:29.334" v="559" actId="948"/>
          <ac:spMkLst>
            <pc:docMk/>
            <pc:sldMk cId="1817472232" sldId="395"/>
            <ac:spMk id="16390" creationId="{0FC57736-F36B-655E-9F39-5B0370FAF247}"/>
          </ac:spMkLst>
        </pc:spChg>
        <pc:grpChg chg="mod">
          <ac:chgData name="Christopher Barrett" userId="201349466_tp_box_2" providerId="OAuth2" clId="{606DBCED-B4E0-4CEF-B81C-D51192CA348A}" dt="2026-06-13T14:39:01.311" v="554" actId="1076"/>
          <ac:grpSpMkLst>
            <pc:docMk/>
            <pc:sldMk cId="1817472232" sldId="395"/>
            <ac:grpSpMk id="13" creationId="{02C6ED8A-1659-77B6-BDB6-3A0764EF5CA7}"/>
          </ac:grpSpMkLst>
        </pc:grpChg>
        <pc:grpChg chg="mod">
          <ac:chgData name="Christopher Barrett" userId="201349466_tp_box_2" providerId="OAuth2" clId="{606DBCED-B4E0-4CEF-B81C-D51192CA348A}" dt="2026-06-13T14:38:52.137" v="551" actId="1076"/>
          <ac:grpSpMkLst>
            <pc:docMk/>
            <pc:sldMk cId="1817472232" sldId="395"/>
            <ac:grpSpMk id="23" creationId="{DF453257-D965-7711-9151-BDAAAF1C59A8}"/>
          </ac:grpSpMkLst>
        </pc:grpChg>
        <pc:grpChg chg="del mod">
          <ac:chgData name="Christopher Barrett" userId="201349466_tp_box_2" providerId="OAuth2" clId="{606DBCED-B4E0-4CEF-B81C-D51192CA348A}" dt="2026-06-13T14:18:44.671" v="512" actId="478"/>
          <ac:grpSpMkLst>
            <pc:docMk/>
            <pc:sldMk cId="1817472232" sldId="395"/>
            <ac:grpSpMk id="35" creationId="{E186011A-EE2B-A36D-8949-A93E29162716}"/>
          </ac:grpSpMkLst>
        </pc:grpChg>
        <pc:grpChg chg="mod">
          <ac:chgData name="Christopher Barrett" userId="201349466_tp_box_2" providerId="OAuth2" clId="{606DBCED-B4E0-4CEF-B81C-D51192CA348A}" dt="2026-06-13T14:39:04.345" v="555" actId="1076"/>
          <ac:grpSpMkLst>
            <pc:docMk/>
            <pc:sldMk cId="1817472232" sldId="395"/>
            <ac:grpSpMk id="47" creationId="{0A6A057F-E55F-DA05-A034-280BF7870D0A}"/>
          </ac:grpSpMkLst>
        </pc:grpChg>
        <pc:grpChg chg="add mod">
          <ac:chgData name="Christopher Barrett" userId="201349466_tp_box_2" providerId="OAuth2" clId="{606DBCED-B4E0-4CEF-B81C-D51192CA348A}" dt="2026-06-13T14:34:16.214" v="530" actId="1076"/>
          <ac:grpSpMkLst>
            <pc:docMk/>
            <pc:sldMk cId="1817472232" sldId="395"/>
            <ac:grpSpMk id="54" creationId="{4A231C14-5CB3-2555-377E-F60ED445FDEC}"/>
          </ac:grpSpMkLst>
        </pc:grpChg>
        <pc:grpChg chg="add mod">
          <ac:chgData name="Christopher Barrett" userId="201349466_tp_box_2" providerId="OAuth2" clId="{606DBCED-B4E0-4CEF-B81C-D51192CA348A}" dt="2026-06-13T14:36:25.549" v="540" actId="1076"/>
          <ac:grpSpMkLst>
            <pc:docMk/>
            <pc:sldMk cId="1817472232" sldId="395"/>
            <ac:grpSpMk id="59" creationId="{644EE783-C22C-3D0A-27E2-A7B4B7403E26}"/>
          </ac:grpSpMkLst>
        </pc:grpChg>
        <pc:grpChg chg="add mod">
          <ac:chgData name="Christopher Barrett" userId="201349466_tp_box_2" providerId="OAuth2" clId="{606DBCED-B4E0-4CEF-B81C-D51192CA348A}" dt="2026-06-13T14:38:49.536" v="550" actId="1076"/>
          <ac:grpSpMkLst>
            <pc:docMk/>
            <pc:sldMk cId="1817472232" sldId="395"/>
            <ac:grpSpMk id="16384" creationId="{A117AA52-75EE-19D7-FAF7-DA67731076CB}"/>
          </ac:grpSpMkLst>
        </pc:grpChg>
        <pc:picChg chg="mod">
          <ac:chgData name="Christopher Barrett" userId="201349466_tp_box_2" providerId="OAuth2" clId="{606DBCED-B4E0-4CEF-B81C-D51192CA348A}" dt="2026-06-13T14:38:54.353" v="552" actId="1076"/>
          <ac:picMkLst>
            <pc:docMk/>
            <pc:sldMk cId="1817472232" sldId="395"/>
            <ac:picMk id="17" creationId="{D1F4D8F6-D16F-AD3E-5A48-F2B94B896054}"/>
          </ac:picMkLst>
        </pc:picChg>
        <pc:picChg chg="mod">
          <ac:chgData name="Christopher Barrett" userId="201349466_tp_box_2" providerId="OAuth2" clId="{606DBCED-B4E0-4CEF-B81C-D51192CA348A}" dt="2026-06-13T14:39:12.904" v="557" actId="1076"/>
          <ac:picMkLst>
            <pc:docMk/>
            <pc:sldMk cId="1817472232" sldId="395"/>
            <ac:picMk id="37" creationId="{CE47359F-C991-BB94-3880-66C062AEE994}"/>
          </ac:picMkLst>
        </pc:picChg>
        <pc:picChg chg="add mod">
          <ac:chgData name="Christopher Barrett" userId="201349466_tp_box_2" providerId="OAuth2" clId="{606DBCED-B4E0-4CEF-B81C-D51192CA348A}" dt="2026-06-13T14:38:57.263" v="553" actId="1076"/>
          <ac:picMkLst>
            <pc:docMk/>
            <pc:sldMk cId="1817472232" sldId="395"/>
            <ac:picMk id="49" creationId="{4D2B1066-1279-592B-E103-DD2401B0569F}"/>
          </ac:picMkLst>
        </pc:picChg>
        <pc:picChg chg="add mod">
          <ac:chgData name="Christopher Barrett" userId="201349466_tp_box_2" providerId="OAuth2" clId="{606DBCED-B4E0-4CEF-B81C-D51192CA348A}" dt="2026-06-13T14:33:52.560" v="526" actId="164"/>
          <ac:picMkLst>
            <pc:docMk/>
            <pc:sldMk cId="1817472232" sldId="395"/>
            <ac:picMk id="51" creationId="{C50AD906-8FAD-E7DC-E48A-31CFDFC1B798}"/>
          </ac:picMkLst>
        </pc:picChg>
        <pc:picChg chg="add mod">
          <ac:chgData name="Christopher Barrett" userId="201349466_tp_box_2" providerId="OAuth2" clId="{606DBCED-B4E0-4CEF-B81C-D51192CA348A}" dt="2026-06-13T14:34:05.059" v="528" actId="1035"/>
          <ac:picMkLst>
            <pc:docMk/>
            <pc:sldMk cId="1817472232" sldId="395"/>
            <ac:picMk id="53" creationId="{E64C74BF-74AA-782C-CF7C-A9F932523258}"/>
          </ac:picMkLst>
        </pc:picChg>
        <pc:picChg chg="add mod">
          <ac:chgData name="Christopher Barrett" userId="201349466_tp_box_2" providerId="OAuth2" clId="{606DBCED-B4E0-4CEF-B81C-D51192CA348A}" dt="2026-06-13T14:36:11.068" v="536" actId="164"/>
          <ac:picMkLst>
            <pc:docMk/>
            <pc:sldMk cId="1817472232" sldId="395"/>
            <ac:picMk id="56" creationId="{FDFF13E2-470B-805F-8D4A-19C3F0529B58}"/>
          </ac:picMkLst>
        </pc:picChg>
        <pc:picChg chg="add mod">
          <ac:chgData name="Christopher Barrett" userId="201349466_tp_box_2" providerId="OAuth2" clId="{606DBCED-B4E0-4CEF-B81C-D51192CA348A}" dt="2026-06-13T14:36:11.068" v="536" actId="164"/>
          <ac:picMkLst>
            <pc:docMk/>
            <pc:sldMk cId="1817472232" sldId="395"/>
            <ac:picMk id="58" creationId="{F7C19765-1DE2-8D0E-43A4-74C9180AA3CF}"/>
          </ac:picMkLst>
        </pc:picChg>
        <pc:picChg chg="add mod">
          <ac:chgData name="Christopher Barrett" userId="201349466_tp_box_2" providerId="OAuth2" clId="{606DBCED-B4E0-4CEF-B81C-D51192CA348A}" dt="2026-06-13T14:38:45.979" v="549" actId="164"/>
          <ac:picMkLst>
            <pc:docMk/>
            <pc:sldMk cId="1817472232" sldId="395"/>
            <ac:picMk id="61" creationId="{BA6BF2AF-7F59-247A-991D-50BCAF07640F}"/>
          </ac:picMkLst>
        </pc:picChg>
        <pc:picChg chg="add mod">
          <ac:chgData name="Christopher Barrett" userId="201349466_tp_box_2" providerId="OAuth2" clId="{606DBCED-B4E0-4CEF-B81C-D51192CA348A}" dt="2026-06-13T14:38:45.979" v="549" actId="164"/>
          <ac:picMkLst>
            <pc:docMk/>
            <pc:sldMk cId="1817472232" sldId="395"/>
            <ac:picMk id="63" creationId="{AF6908A8-89C1-DC39-BDA5-B048562CC049}"/>
          </ac:picMkLst>
        </pc:picChg>
      </pc:sldChg>
      <pc:sldChg chg="modSp mod">
        <pc:chgData name="Christopher Barrett" userId="201349466_tp_box_2" providerId="OAuth2" clId="{606DBCED-B4E0-4CEF-B81C-D51192CA348A}" dt="2026-06-13T14:41:28.665" v="634" actId="1076"/>
        <pc:sldMkLst>
          <pc:docMk/>
          <pc:sldMk cId="2618402479" sldId="396"/>
        </pc:sldMkLst>
        <pc:spChg chg="mod">
          <ac:chgData name="Christopher Barrett" userId="201349466_tp_box_2" providerId="OAuth2" clId="{606DBCED-B4E0-4CEF-B81C-D51192CA348A}" dt="2026-06-13T14:41:28.665" v="634" actId="1076"/>
          <ac:spMkLst>
            <pc:docMk/>
            <pc:sldMk cId="2618402479" sldId="396"/>
            <ac:spMk id="9" creationId="{68B1DE4F-0797-414B-9990-96BE0C1AD9D2}"/>
          </ac:spMkLst>
        </pc:spChg>
      </pc:sldChg>
      <pc:sldChg chg="addSp delSp mod">
        <pc:chgData name="Christopher Barrett" userId="201349466_tp_box_2" providerId="OAuth2" clId="{606DBCED-B4E0-4CEF-B81C-D51192CA348A}" dt="2026-06-13T14:41:35.182" v="636" actId="22"/>
        <pc:sldMkLst>
          <pc:docMk/>
          <pc:sldMk cId="2574910867" sldId="397"/>
        </pc:sldMkLst>
        <pc:spChg chg="del">
          <ac:chgData name="Christopher Barrett" userId="201349466_tp_box_2" providerId="OAuth2" clId="{606DBCED-B4E0-4CEF-B81C-D51192CA348A}" dt="2026-06-13T14:41:34.697" v="635" actId="478"/>
          <ac:spMkLst>
            <pc:docMk/>
            <pc:sldMk cId="2574910867" sldId="397"/>
            <ac:spMk id="9" creationId="{03F72CE0-B0F5-9946-4D89-FE00251882D6}"/>
          </ac:spMkLst>
        </pc:spChg>
        <pc:spChg chg="add">
          <ac:chgData name="Christopher Barrett" userId="201349466_tp_box_2" providerId="OAuth2" clId="{606DBCED-B4E0-4CEF-B81C-D51192CA348A}" dt="2026-06-13T14:41:35.182" v="636" actId="22"/>
          <ac:spMkLst>
            <pc:docMk/>
            <pc:sldMk cId="2574910867" sldId="397"/>
            <ac:spMk id="16" creationId="{32C001C2-C1F1-A4BF-9A1E-8991C52994F8}"/>
          </ac:spMkLst>
        </pc:spChg>
      </pc:sldChg>
      <pc:sldChg chg="addSp delSp modSp del mod delAnim modAnim">
        <pc:chgData name="Christopher Barrett" userId="201349466_tp_box_2" providerId="OAuth2" clId="{606DBCED-B4E0-4CEF-B81C-D51192CA348A}" dt="2026-06-13T14:44:04.060" v="677" actId="47"/>
        <pc:sldMkLst>
          <pc:docMk/>
          <pc:sldMk cId="4124147124" sldId="398"/>
        </pc:sldMkLst>
        <pc:spChg chg="mod">
          <ac:chgData name="Christopher Barrett" userId="201349466_tp_box_2" providerId="OAuth2" clId="{606DBCED-B4E0-4CEF-B81C-D51192CA348A}" dt="2026-06-13T13:43:56.655" v="436" actId="14100"/>
          <ac:spMkLst>
            <pc:docMk/>
            <pc:sldMk cId="4124147124" sldId="398"/>
            <ac:spMk id="9" creationId="{54CCB781-2884-2974-48E8-65390E484D23}"/>
          </ac:spMkLst>
        </pc:spChg>
        <pc:spChg chg="add mod">
          <ac:chgData name="Christopher Barrett" userId="201349466_tp_box_2" providerId="OAuth2" clId="{606DBCED-B4E0-4CEF-B81C-D51192CA348A}" dt="2026-06-13T13:44:54.408" v="440" actId="1076"/>
          <ac:spMkLst>
            <pc:docMk/>
            <pc:sldMk cId="4124147124" sldId="398"/>
            <ac:spMk id="13" creationId="{E133DDDC-7E14-EFCD-3540-896E0229C607}"/>
          </ac:spMkLst>
        </pc:spChg>
        <pc:spChg chg="mod">
          <ac:chgData name="Christopher Barrett" userId="201349466_tp_box_2" providerId="OAuth2" clId="{606DBCED-B4E0-4CEF-B81C-D51192CA348A}" dt="2026-06-13T13:36:35.506" v="86" actId="14100"/>
          <ac:spMkLst>
            <pc:docMk/>
            <pc:sldMk cId="4124147124" sldId="398"/>
            <ac:spMk id="16390" creationId="{2F8F9F2E-721C-D7EE-E4BA-ED75873EABAE}"/>
          </ac:spMkLst>
        </pc:spChg>
        <pc:spChg chg="del">
          <ac:chgData name="Christopher Barrett" userId="201349466_tp_box_2" providerId="OAuth2" clId="{606DBCED-B4E0-4CEF-B81C-D51192CA348A}" dt="2026-06-13T13:40:38.621" v="172" actId="478"/>
          <ac:spMkLst>
            <pc:docMk/>
            <pc:sldMk cId="4124147124" sldId="398"/>
            <ac:spMk id="18438" creationId="{3F0AA9A1-DC86-B9BA-92BA-7D3D82B7FA02}"/>
          </ac:spMkLst>
        </pc:spChg>
        <pc:picChg chg="del">
          <ac:chgData name="Christopher Barrett" userId="201349466_tp_box_2" providerId="OAuth2" clId="{606DBCED-B4E0-4CEF-B81C-D51192CA348A}" dt="2026-06-13T13:36:38.428" v="87" actId="478"/>
          <ac:picMkLst>
            <pc:docMk/>
            <pc:sldMk cId="4124147124" sldId="398"/>
            <ac:picMk id="5" creationId="{6C088532-BCFB-A406-A8B8-CF4FF0127F59}"/>
          </ac:picMkLst>
        </pc:picChg>
        <pc:picChg chg="del">
          <ac:chgData name="Christopher Barrett" userId="201349466_tp_box_2" providerId="OAuth2" clId="{606DBCED-B4E0-4CEF-B81C-D51192CA348A}" dt="2026-06-13T13:35:35.582" v="0" actId="478"/>
          <ac:picMkLst>
            <pc:docMk/>
            <pc:sldMk cId="4124147124" sldId="398"/>
            <ac:picMk id="8" creationId="{924A181C-7B8E-A8C5-EDD4-CE761C577DC8}"/>
          </ac:picMkLst>
        </pc:picChg>
        <pc:picChg chg="add mod">
          <ac:chgData name="Christopher Barrett" userId="201349466_tp_box_2" providerId="OAuth2" clId="{606DBCED-B4E0-4CEF-B81C-D51192CA348A}" dt="2026-06-13T13:45:01.736" v="442" actId="1076"/>
          <ac:picMkLst>
            <pc:docMk/>
            <pc:sldMk cId="4124147124" sldId="398"/>
            <ac:picMk id="10" creationId="{0EB3E8CE-4E27-7C26-2577-533D8D070B39}"/>
          </ac:picMkLst>
        </pc:picChg>
        <pc:picChg chg="add mod">
          <ac:chgData name="Christopher Barrett" userId="201349466_tp_box_2" providerId="OAuth2" clId="{606DBCED-B4E0-4CEF-B81C-D51192CA348A}" dt="2026-06-13T13:44:50.345" v="439" actId="1076"/>
          <ac:picMkLst>
            <pc:docMk/>
            <pc:sldMk cId="4124147124" sldId="398"/>
            <ac:picMk id="12" creationId="{B9A4D813-8FC8-C7F1-361C-EF9498990B57}"/>
          </ac:picMkLst>
        </pc:picChg>
      </pc:sldChg>
      <pc:sldChg chg="delSp modSp add mod addAnim delAnim">
        <pc:chgData name="Christopher Barrett" userId="201349466_tp_box_2" providerId="OAuth2" clId="{606DBCED-B4E0-4CEF-B81C-D51192CA348A}" dt="2026-06-13T14:44:19.601" v="679"/>
        <pc:sldMkLst>
          <pc:docMk/>
          <pc:sldMk cId="2694398780" sldId="399"/>
        </pc:sldMkLst>
        <pc:spChg chg="del mod">
          <ac:chgData name="Christopher Barrett" userId="201349466_tp_box_2" providerId="OAuth2" clId="{606DBCED-B4E0-4CEF-B81C-D51192CA348A}" dt="2026-06-13T14:15:08.766" v="458" actId="478"/>
          <ac:spMkLst>
            <pc:docMk/>
            <pc:sldMk cId="2694398780" sldId="399"/>
            <ac:spMk id="9" creationId="{040C1304-8CB4-765A-8578-CB4F3D9D69E3}"/>
          </ac:spMkLst>
        </pc:spChg>
        <pc:spChg chg="mod">
          <ac:chgData name="Christopher Barrett" userId="201349466_tp_box_2" providerId="OAuth2" clId="{606DBCED-B4E0-4CEF-B81C-D51192CA348A}" dt="2026-06-13T14:15:35.705" v="467" actId="1076"/>
          <ac:spMkLst>
            <pc:docMk/>
            <pc:sldMk cId="2694398780" sldId="399"/>
            <ac:spMk id="13" creationId="{2B6C2364-2B6D-BD60-920F-128BB88F9FC9}"/>
          </ac:spMkLst>
        </pc:spChg>
        <pc:spChg chg="mod">
          <ac:chgData name="Christopher Barrett" userId="201349466_tp_box_2" providerId="OAuth2" clId="{606DBCED-B4E0-4CEF-B81C-D51192CA348A}" dt="2026-06-13T14:15:26.648" v="465" actId="6549"/>
          <ac:spMkLst>
            <pc:docMk/>
            <pc:sldMk cId="2694398780" sldId="399"/>
            <ac:spMk id="16390" creationId="{1D4F5648-ED5E-750C-B1B9-E57BE6FD5A1A}"/>
          </ac:spMkLst>
        </pc:spChg>
        <pc:picChg chg="mod">
          <ac:chgData name="Christopher Barrett" userId="201349466_tp_box_2" providerId="OAuth2" clId="{606DBCED-B4E0-4CEF-B81C-D51192CA348A}" dt="2026-06-13T14:14:49.049" v="454" actId="1076"/>
          <ac:picMkLst>
            <pc:docMk/>
            <pc:sldMk cId="2694398780" sldId="399"/>
            <ac:picMk id="10" creationId="{A8E64F54-9EAB-9998-D2A0-C9535D3C97E2}"/>
          </ac:picMkLst>
        </pc:picChg>
        <pc:picChg chg="mod">
          <ac:chgData name="Christopher Barrett" userId="201349466_tp_box_2" providerId="OAuth2" clId="{606DBCED-B4E0-4CEF-B81C-D51192CA348A}" dt="2026-06-13T14:15:30.154" v="466" actId="1076"/>
          <ac:picMkLst>
            <pc:docMk/>
            <pc:sldMk cId="2694398780" sldId="399"/>
            <ac:picMk id="12" creationId="{8CA32247-6147-9E6F-1AD8-4420F4DD756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C17A48-D010-4B40-AE19-2B0C870EC395}" type="datetimeFigureOut">
              <a:rPr lang="en-US"/>
              <a:pPr>
                <a:defRPr/>
              </a:pPr>
              <a:t>6/13/2026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F3135D7-3DA5-4D8A-9165-4852192112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853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2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45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49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 txBox="1">
            <a:spLocks noGrp="1" noChangeArrowheads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 defTabSz="865188"/>
            <a:fld id="{AD05091E-21BF-46CD-9A65-B577D1393174}" type="slidenum">
              <a:rPr lang="es-ES" sz="1300">
                <a:latin typeface="Times New Roman" pitchFamily="18" charset="0"/>
              </a:rPr>
              <a:pPr algn="r" defTabSz="865188"/>
              <a:t>12</a:t>
            </a:fld>
            <a:endParaRPr lang="es-ES" sz="1300">
              <a:latin typeface="Times New Roman" pitchFamily="18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</p:spPr>
        <p:txBody>
          <a:bodyPr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2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46803-652E-D116-8590-6B57D246E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A36DD62F-DA1A-8A37-459E-DF20CE04C1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5AE26374-5DD8-4303-A8C1-60F737D053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44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46CA9-24C6-D2B8-2627-77F5A28C2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0A6489F7-4F90-010C-FF00-041C8BF1A1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AE8AEDB4-0332-5B5C-7646-06787A2B3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45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B33F5-4874-A747-17F2-107B98CAF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20973E54-A1F1-E90A-8AE9-AFED21A372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88DEF518-19CE-6888-2624-FACBCC6F4B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72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A28EC-D296-12C2-EC46-D32CFCC0A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68F186B1-2393-A891-AF11-E1FDD71945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99F2942A-1344-39B8-BB49-C797A5E664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88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44D52-1ACA-D520-A612-1952A44E4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2DD0F336-C400-96B2-1A14-8210B1F3B5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A7C4EF2C-58FA-7CF9-5D0C-6D95ED925F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95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5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9DBD7-DE41-AFF1-E712-6C2C19E61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1C097AD6-A09F-2C95-D5DB-E7EF629D6F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069FE22F-B6E2-5C11-1A01-0429062CF0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97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6B181-3069-4377-B4D6-77150BF4D133}" type="datetimeFigureOut">
              <a:rPr lang="en-US"/>
              <a:pPr>
                <a:defRPr/>
              </a:pPr>
              <a:t>6/13/2026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DEB63-0872-4BBA-B416-8E74F348AD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F35F4-6851-45EF-B127-D3FDDE2C70E7}" type="datetimeFigureOut">
              <a:rPr lang="en-US"/>
              <a:pPr>
                <a:defRPr/>
              </a:pPr>
              <a:t>6/13/2026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FDFFB-AFF8-4811-A49A-E8AD5395DB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525CD-C514-4F86-97DD-E7FF43D84A91}" type="datetimeFigureOut">
              <a:rPr lang="en-US"/>
              <a:pPr>
                <a:defRPr/>
              </a:pPr>
              <a:t>6/13/2026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81869-A094-4AFC-B47C-F57053FFBE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1C26C-499B-4E5D-915C-A89566355E58}" type="datetimeFigureOut">
              <a:rPr lang="en-US"/>
              <a:pPr>
                <a:defRPr/>
              </a:pPr>
              <a:t>6/13/2026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9EC6C-2FCD-4AAB-8538-C2696EDF87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7B5DE-6954-452F-9D78-460249942938}" type="datetimeFigureOut">
              <a:rPr lang="en-US"/>
              <a:pPr>
                <a:defRPr/>
              </a:pPr>
              <a:t>6/13/2026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C3452-3287-4B83-8290-DCC3DCA2DF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F2A66-3B6A-4915-8CEC-D9F3057EF57D}" type="datetimeFigureOut">
              <a:rPr lang="en-US"/>
              <a:pPr>
                <a:defRPr/>
              </a:pPr>
              <a:t>6/13/2026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E70B3-10C8-4ACC-BF02-6BC285557C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20DDD-5AFB-4F8D-8304-B32DB4C50DCF}" type="datetimeFigureOut">
              <a:rPr lang="en-US"/>
              <a:pPr>
                <a:defRPr/>
              </a:pPr>
              <a:t>6/13/2026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24DD5-3849-4605-9509-E29A85000D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CAB90-CF3C-40E6-AE90-3A13C8602B01}" type="datetimeFigureOut">
              <a:rPr lang="en-US"/>
              <a:pPr>
                <a:defRPr/>
              </a:pPr>
              <a:t>6/13/2026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F6B76-1AA2-47C6-9CB5-1019B110A2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FFF05-B77F-455B-B7D0-24B883D54827}" type="datetimeFigureOut">
              <a:rPr lang="en-US"/>
              <a:pPr>
                <a:defRPr/>
              </a:pPr>
              <a:t>6/13/2026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3EF57-D3AE-41C9-A436-06CD84C6C8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5BF87-5D63-4AAC-B26E-2E89BFD847D5}" type="datetimeFigureOut">
              <a:rPr lang="en-US"/>
              <a:pPr>
                <a:defRPr/>
              </a:pPr>
              <a:t>6/13/2026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3A01F-9136-41FB-8FA2-4E2EE416AD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74D08-4E79-4142-BD72-E62C05F81B36}" type="datetimeFigureOut">
              <a:rPr lang="en-US"/>
              <a:pPr>
                <a:defRPr/>
              </a:pPr>
              <a:t>6/13/2026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D25D8-19B6-4EC4-9A9E-D97AA52FE2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E4593F-F91C-4AA3-9ADE-D1A032C30316}" type="datetimeFigureOut">
              <a:rPr lang="en-US"/>
              <a:pPr>
                <a:defRPr/>
              </a:pPr>
              <a:t>6/13/2026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E1B14A-CDB6-46BA-9A56-9C82B20908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emf"/><Relationship Id="rId5" Type="http://schemas.openxmlformats.org/officeDocument/2006/relationships/image" Target="../media/image54.emf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image" Target="../media/image56.png"/><Relationship Id="rId7" Type="http://schemas.openxmlformats.org/officeDocument/2006/relationships/image" Target="../media/image5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emf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4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031BE3-E2EE-678C-D636-0F3B980F74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8D3C621-D069-4098-A153-DAAEC0E3E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438400"/>
            <a:ext cx="868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On Risk and Poverty Traps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955D2C6-409C-C76F-8B42-E25676E285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2620"/>
            <a:ext cx="2439828" cy="8737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0214812-2297-B41F-CA57-5521CA3B0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37" y="4876800"/>
            <a:ext cx="8686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Chris Barrett, Cornell University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Symposium in Honor of Michael Carter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UC-Davis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June 20, 2026</a:t>
            </a:r>
          </a:p>
        </p:txBody>
      </p:sp>
    </p:spTree>
    <p:extLst>
      <p:ext uri="{BB962C8B-B14F-4D97-AF65-F5344CB8AC3E}">
        <p14:creationId xmlns:p14="http://schemas.microsoft.com/office/powerpoint/2010/main" val="1782478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4770" y="105872"/>
            <a:ext cx="8915400" cy="65674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E8EC3EA-D798-4509-8C4A-C22E593BE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9B4AFC-EC37-4887-A225-D35C45718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031" y="974134"/>
            <a:ext cx="3213063" cy="12350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925B5F-A2D5-015D-C04C-F79E0D42141D}"/>
              </a:ext>
            </a:extLst>
          </p:cNvPr>
          <p:cNvSpPr txBox="1"/>
          <p:nvPr/>
        </p:nvSpPr>
        <p:spPr>
          <a:xfrm>
            <a:off x="360938" y="2593538"/>
            <a:ext cx="822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+mn-lt"/>
                <a:cs typeface="Arial" panose="020B0604020202020204" pitchFamily="34" charset="0"/>
              </a:rPr>
              <a:t>Usual response: 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MDA (praziquantel) but high reinfection rates. Must tackle the environmental reservoir of the disease.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+mn-lt"/>
                <a:cs typeface="Arial" panose="020B0604020202020204" pitchFamily="34" charset="0"/>
              </a:rPr>
              <a:t>Poverty-disease trap: 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Impedes child cognitive/physical </a:t>
            </a:r>
            <a:r>
              <a:rPr lang="en-US" sz="2400" dirty="0" err="1">
                <a:latin typeface="+mn-lt"/>
                <a:cs typeface="Arial" panose="020B0604020202020204" pitchFamily="34" charset="0"/>
              </a:rPr>
              <a:t>dev’t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via anemia, morbidity. Disrupts work/school attendance, lowers incomes, increasing reliance on contaminated water sources. 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3CC3B5-C5D4-F769-69FF-6F533C6D3730}"/>
              </a:ext>
            </a:extLst>
          </p:cNvPr>
          <p:cNvSpPr txBox="1"/>
          <p:nvPr/>
        </p:nvSpPr>
        <p:spPr>
          <a:xfrm>
            <a:off x="360938" y="954539"/>
            <a:ext cx="5410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Schistosomiasis/bilharzia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affects &gt;240mn globally (&gt;800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 risk) in poor areas. Suppresses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immunoresponse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Especially harmful for children/women.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b="1" dirty="0">
              <a:cs typeface="Arial" panose="020B0604020202020204" pitchFamily="34" charset="0"/>
            </a:endParaRPr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9019658-271B-DF06-AD3B-BD2997E664D8}"/>
              </a:ext>
            </a:extLst>
          </p:cNvPr>
          <p:cNvGrpSpPr/>
          <p:nvPr/>
        </p:nvGrpSpPr>
        <p:grpSpPr>
          <a:xfrm>
            <a:off x="95250" y="76200"/>
            <a:ext cx="8915400" cy="777016"/>
            <a:chOff x="134938" y="137384"/>
            <a:chExt cx="8915400" cy="77701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186AABA-F9B0-3B9B-B0F8-CC599C3D6E8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34938" y="139700"/>
              <a:ext cx="8915400" cy="77470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B31B1B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/>
              <a:endParaRPr 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E3F1A10-FE49-2162-7AF6-A5925C411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628" y="137384"/>
              <a:ext cx="2169834" cy="777016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457A10B-4C01-0CB4-C833-73CAAFA60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52400"/>
            <a:ext cx="3885536" cy="74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b="1" dirty="0">
                <a:solidFill>
                  <a:srgbClr val="C00000"/>
                </a:solidFill>
                <a:latin typeface="+mn-lt"/>
              </a:rPr>
              <a:t>Infectious disease risk reduction in west Africa</a:t>
            </a:r>
            <a:endParaRPr lang="en-US" sz="2800" b="1" i="1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3D5F43A-DA10-5615-36D7-FB3AFFC4FEA1}"/>
              </a:ext>
            </a:extLst>
          </p:cNvPr>
          <p:cNvGrpSpPr/>
          <p:nvPr/>
        </p:nvGrpSpPr>
        <p:grpSpPr>
          <a:xfrm>
            <a:off x="475478" y="5069331"/>
            <a:ext cx="5410200" cy="834130"/>
            <a:chOff x="685800" y="5676893"/>
            <a:chExt cx="5410200" cy="83413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D82911D-CFA3-6EFF-69FD-B001F58B2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5800" y="5903461"/>
              <a:ext cx="5410200" cy="60756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168ECF0-D66A-8E79-37A6-F78931470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7125" y="5676893"/>
              <a:ext cx="2010383" cy="1884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4482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4770" y="105872"/>
            <a:ext cx="8915400" cy="65674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8" name="Rectangle 3"/>
          <p:cNvSpPr>
            <a:spLocks noChangeArrowheads="1"/>
          </p:cNvSpPr>
          <p:nvPr/>
        </p:nvSpPr>
        <p:spPr bwMode="auto">
          <a:xfrm>
            <a:off x="441249" y="865103"/>
            <a:ext cx="8704076" cy="115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+mn-lt"/>
              </a:rPr>
              <a:t>Multi-pronged approach: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2400" i="1" dirty="0">
              <a:latin typeface="+mn-lt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2400" i="1" dirty="0">
              <a:latin typeface="+mn-lt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2400" i="1" dirty="0">
              <a:latin typeface="+mn-lt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2400" i="1" dirty="0">
              <a:latin typeface="+mn-lt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2400" i="1" dirty="0">
              <a:latin typeface="+mn-lt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2400" i="1" dirty="0">
              <a:latin typeface="+mn-lt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E8EC3EA-D798-4509-8C4A-C22E593BE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0FBD560-6C06-0860-1BD1-E93C5AA2A3CD}"/>
              </a:ext>
            </a:extLst>
          </p:cNvPr>
          <p:cNvGrpSpPr/>
          <p:nvPr/>
        </p:nvGrpSpPr>
        <p:grpSpPr>
          <a:xfrm>
            <a:off x="4943564" y="990449"/>
            <a:ext cx="3990614" cy="768432"/>
            <a:chOff x="1597452" y="2926903"/>
            <a:chExt cx="6232097" cy="102450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B735B0A-EB90-72C8-CBF5-482F46797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4344" t="33380" b="8133"/>
            <a:stretch>
              <a:fillRect/>
            </a:stretch>
          </p:blipFill>
          <p:spPr>
            <a:xfrm>
              <a:off x="1597452" y="3221623"/>
              <a:ext cx="6232097" cy="72978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0A35618-405D-C298-1887-FBA6C5A80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61705" y="2926903"/>
              <a:ext cx="2039144" cy="278065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C44E67E0-5C78-48D0-8F0E-5371FE3FC7AD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4" b="2096"/>
          <a:stretch/>
        </p:blipFill>
        <p:spPr>
          <a:xfrm>
            <a:off x="4971273" y="1724627"/>
            <a:ext cx="3762912" cy="20186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988E52-D93C-AF94-0B9B-D5A68233EB7E}"/>
              </a:ext>
            </a:extLst>
          </p:cNvPr>
          <p:cNvSpPr txBox="1"/>
          <p:nvPr/>
        </p:nvSpPr>
        <p:spPr>
          <a:xfrm>
            <a:off x="438741" y="1261119"/>
            <a:ext cx="4532051" cy="1996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(1) Clear water access points of snails’ preferred habitat, the invasive, submerged weed 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Cerato.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Demersum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Make compost (B/C: 2.8 - 7.1) or low cost livestock feed. </a:t>
            </a:r>
          </a:p>
          <a:p>
            <a:pPr>
              <a:lnSpc>
                <a:spcPts val="25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 Frontiers Plant Prize global champion!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3BB2E74-EFAE-4B64-9BF7-27F70FC14534}"/>
              </a:ext>
            </a:extLst>
          </p:cNvPr>
          <p:cNvGrpSpPr/>
          <p:nvPr/>
        </p:nvGrpSpPr>
        <p:grpSpPr>
          <a:xfrm>
            <a:off x="95250" y="76200"/>
            <a:ext cx="8915400" cy="777016"/>
            <a:chOff x="134938" y="137384"/>
            <a:chExt cx="8915400" cy="7770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E9078C6-9253-8AE2-75FF-E89D760F17E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34938" y="139700"/>
              <a:ext cx="8915400" cy="77470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B31B1B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/>
              <a:endParaRPr 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E9900AE-6B77-F491-4DEE-5AE760502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628" y="137384"/>
              <a:ext cx="2169834" cy="777016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DCD41F6-E97A-0900-0ECF-D0E4B1A2A8B9}"/>
              </a:ext>
            </a:extLst>
          </p:cNvPr>
          <p:cNvSpPr txBox="1"/>
          <p:nvPr/>
        </p:nvSpPr>
        <p:spPr>
          <a:xfrm>
            <a:off x="438741" y="3460148"/>
            <a:ext cx="4438059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dirty="0">
                <a:latin typeface="+mn-lt"/>
              </a:rPr>
              <a:t>(2) Introduce fish to irrigated rice fields to compete with (tilapia) or prey on (African </a:t>
            </a:r>
            <a:r>
              <a:rPr lang="en-US" sz="2400" dirty="0" err="1">
                <a:latin typeface="+mn-lt"/>
              </a:rPr>
              <a:t>bonytongue</a:t>
            </a:r>
            <a:r>
              <a:rPr lang="en-US" sz="2400" dirty="0">
                <a:latin typeface="+mn-lt"/>
              </a:rPr>
              <a:t>) snails and boost crop productivity. </a:t>
            </a:r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1A1B5F0-C5EC-BF73-515C-096AAB46CF8B}"/>
              </a:ext>
            </a:extLst>
          </p:cNvPr>
          <p:cNvGrpSpPr/>
          <p:nvPr/>
        </p:nvGrpSpPr>
        <p:grpSpPr>
          <a:xfrm>
            <a:off x="4984707" y="4501964"/>
            <a:ext cx="3990614" cy="1055865"/>
            <a:chOff x="4943565" y="4094441"/>
            <a:chExt cx="3990614" cy="105586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2A46078-F004-D7CD-18D9-6D5CB32E9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r="3529"/>
            <a:stretch>
              <a:fillRect/>
            </a:stretch>
          </p:blipFill>
          <p:spPr>
            <a:xfrm>
              <a:off x="4943565" y="4374694"/>
              <a:ext cx="3990614" cy="77561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D92D809-D2B1-9E8D-F716-CE1F37DF9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1" t="1" r="2086" b="-12346"/>
            <a:stretch>
              <a:fillRect/>
            </a:stretch>
          </p:blipFill>
          <p:spPr>
            <a:xfrm>
              <a:off x="4943565" y="4094441"/>
              <a:ext cx="1533436" cy="234593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A11C585-20C6-938A-2903-74D08A32187C}"/>
              </a:ext>
            </a:extLst>
          </p:cNvPr>
          <p:cNvSpPr txBox="1"/>
          <p:nvPr/>
        </p:nvSpPr>
        <p:spPr>
          <a:xfrm>
            <a:off x="423501" y="5029897"/>
            <a:ext cx="4438059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dirty="0">
                <a:latin typeface="+mn-lt"/>
              </a:rPr>
              <a:t>(3) About to start stage 3 livestock vaccine trials. Cattle and human forms hybridized(!) and migrating cattle contaminate water points and irrigated fields.  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654F82-40B6-F774-CF0E-B5BD05982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52400"/>
            <a:ext cx="3885536" cy="74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b="1" dirty="0">
                <a:solidFill>
                  <a:srgbClr val="C00000"/>
                </a:solidFill>
                <a:latin typeface="+mn-lt"/>
              </a:rPr>
              <a:t>Infectious disease risk reduction in west Africa</a:t>
            </a:r>
            <a:endParaRPr lang="en-US" sz="2800" b="1" i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060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305D3D-6255-D811-02CB-B0EB451D8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152" y="-11264"/>
            <a:ext cx="10344303" cy="6869264"/>
          </a:xfrm>
          <a:prstGeom prst="rect">
            <a:avLst/>
          </a:prstGeom>
        </p:spPr>
      </p:pic>
      <p:sp>
        <p:nvSpPr>
          <p:cNvPr id="59393" name="Rectangle 6"/>
          <p:cNvSpPr>
            <a:spLocks noChangeArrowheads="1"/>
          </p:cNvSpPr>
          <p:nvPr/>
        </p:nvSpPr>
        <p:spPr bwMode="auto">
          <a:xfrm>
            <a:off x="0" y="3452813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9396" name="TextBox 7"/>
          <p:cNvSpPr txBox="1">
            <a:spLocks noChangeArrowheads="1"/>
          </p:cNvSpPr>
          <p:nvPr/>
        </p:nvSpPr>
        <p:spPr bwMode="auto">
          <a:xfrm>
            <a:off x="1219200" y="3886200"/>
            <a:ext cx="7315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Calibri" pitchFamily="34" charset="0"/>
              </a:rPr>
              <a:t>Thank you, Michael, for being a fabulous mentor, collaborator, and person!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7090" y="115923"/>
            <a:ext cx="8915400" cy="65674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390" name="Rectangle 3"/>
          <p:cNvSpPr>
            <a:spLocks noChangeArrowheads="1"/>
          </p:cNvSpPr>
          <p:nvPr/>
        </p:nvSpPr>
        <p:spPr bwMode="auto">
          <a:xfrm>
            <a:off x="2779864" y="954001"/>
            <a:ext cx="6184925" cy="231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>
              <a:lnSpc>
                <a:spcPts val="2500"/>
              </a:lnSpc>
              <a:buFont typeface="Arial" charset="0"/>
              <a:buNone/>
            </a:pPr>
            <a:r>
              <a:rPr lang="en-US" sz="2400" dirty="0">
                <a:latin typeface="Calibri" pitchFamily="34" charset="0"/>
              </a:rPr>
              <a:t>The poorest places are defined not only by the depth and prevalence of poverty but equally by poverty’s persistence. A poverty trap?</a:t>
            </a:r>
          </a:p>
          <a:p>
            <a:pPr>
              <a:lnSpc>
                <a:spcPts val="2500"/>
              </a:lnSpc>
              <a:buFont typeface="Arial" charset="0"/>
              <a:buNone/>
            </a:pPr>
            <a:endParaRPr lang="en-US" sz="2400" dirty="0">
              <a:latin typeface="Calibri" pitchFamily="34" charset="0"/>
            </a:endParaRPr>
          </a:p>
          <a:p>
            <a:pPr>
              <a:lnSpc>
                <a:spcPts val="2500"/>
              </a:lnSpc>
              <a:buFont typeface="Arial" charset="0"/>
              <a:buNone/>
            </a:pPr>
            <a:r>
              <a:rPr lang="en-US" sz="2400" dirty="0">
                <a:latin typeface="Calibri" pitchFamily="34" charset="0"/>
              </a:rPr>
              <a:t>Michael’s path-breaking work emphasizes the central role of uninsured risk exposure in understanding and addressing poverty traps. </a:t>
            </a:r>
          </a:p>
          <a:p>
            <a:pPr>
              <a:lnSpc>
                <a:spcPts val="2500"/>
              </a:lnSpc>
              <a:buFont typeface="Arial" charset="0"/>
              <a:buNone/>
            </a:pPr>
            <a:endParaRPr lang="en-US" sz="2400" dirty="0">
              <a:latin typeface="Calibri" pitchFamily="34" charset="0"/>
            </a:endParaRPr>
          </a:p>
          <a:p>
            <a:pPr>
              <a:lnSpc>
                <a:spcPts val="2500"/>
              </a:lnSpc>
              <a:buFont typeface="Arial" charset="0"/>
              <a:buNone/>
            </a:pPr>
            <a:endParaRPr lang="en-US" sz="2400" dirty="0">
              <a:latin typeface="Calibri" pitchFamily="34" charset="0"/>
            </a:endParaRPr>
          </a:p>
          <a:p>
            <a:pPr>
              <a:buFont typeface="Arial" charset="0"/>
              <a:buNone/>
            </a:pPr>
            <a:endParaRPr lang="en-US" sz="2400" dirty="0">
              <a:latin typeface="Calibri" pitchFamily="34" charset="0"/>
            </a:endParaRPr>
          </a:p>
        </p:txBody>
      </p:sp>
      <p:pic>
        <p:nvPicPr>
          <p:cNvPr id="5" name="Picture 4" descr="A picture containing text, outdoor, ground, person&#10;&#10;Description automatically generated">
            <a:extLst>
              <a:ext uri="{FF2B5EF4-FFF2-40B4-BE49-F238E27FC236}">
                <a16:creationId xmlns:a16="http://schemas.microsoft.com/office/drawing/2014/main" id="{A400E759-2AEA-4131-BF78-9B09006856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22" y="990600"/>
            <a:ext cx="2327510" cy="349263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B27A599-ECFC-CE13-90EE-DB05CF485C56}"/>
              </a:ext>
            </a:extLst>
          </p:cNvPr>
          <p:cNvGrpSpPr/>
          <p:nvPr/>
        </p:nvGrpSpPr>
        <p:grpSpPr>
          <a:xfrm>
            <a:off x="187090" y="121977"/>
            <a:ext cx="8915400" cy="777016"/>
            <a:chOff x="134938" y="137384"/>
            <a:chExt cx="8915400" cy="77701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F96E285-BB05-6B32-2807-74A26D2E8B1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34938" y="139700"/>
              <a:ext cx="8915400" cy="77470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B31B1B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/>
              <a:endParaRPr 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DA5124E-3FA1-A6F5-228B-1B3FD1392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628" y="137384"/>
              <a:ext cx="2169834" cy="777016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C444F8A-CF10-A1D4-D237-7F661BA627F2}"/>
              </a:ext>
            </a:extLst>
          </p:cNvPr>
          <p:cNvSpPr txBox="1"/>
          <p:nvPr/>
        </p:nvSpPr>
        <p:spPr>
          <a:xfrm>
            <a:off x="235695" y="4755515"/>
            <a:ext cx="65679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None/>
            </a:pP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The possibility of risk-based poverty traps puts a premium on risk reduction and risk transfer tools: credit, insurance, savings, novel technologies, social solidarity networks, etc. Helps explain the limited long-term gains of cash transfers.</a:t>
            </a:r>
            <a:endParaRPr lang="en-US" dirty="0"/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17E96B81-7D41-20F2-4B6B-8D4D04B18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2577" y="337260"/>
            <a:ext cx="3885536" cy="42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b="1" dirty="0">
                <a:solidFill>
                  <a:srgbClr val="C00000"/>
                </a:solidFill>
                <a:latin typeface="+mn-lt"/>
              </a:rPr>
              <a:t>Risk-based poverty traps</a:t>
            </a:r>
            <a:endParaRPr lang="en-US" sz="2800" b="1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D2E04D3-3C76-057B-F48C-85B7A32782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5036" y="3276708"/>
            <a:ext cx="2236565" cy="335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20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90357-5780-6818-E58E-0459C7AC5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B31AB6A3-6E8D-F5A5-6DD2-FA86DFFBD9D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DAA285-D08E-D7E4-E9D4-082BFF32220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57B150-0F69-EEDC-C23F-FE228FE4E56F}"/>
              </a:ext>
            </a:extLst>
          </p:cNvPr>
          <p:cNvSpPr/>
          <p:nvPr/>
        </p:nvSpPr>
        <p:spPr>
          <a:xfrm>
            <a:off x="187090" y="115923"/>
            <a:ext cx="8915400" cy="65674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390" name="Rectangle 3">
            <a:extLst>
              <a:ext uri="{FF2B5EF4-FFF2-40B4-BE49-F238E27FC236}">
                <a16:creationId xmlns:a16="http://schemas.microsoft.com/office/drawing/2014/main" id="{3D51E354-6950-21D7-3C84-D04286ECE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965" y="1074386"/>
            <a:ext cx="8699525" cy="18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>
              <a:buFont typeface="Arial" charset="0"/>
              <a:buNone/>
            </a:pPr>
            <a:r>
              <a:rPr lang="en-US" sz="2400" dirty="0">
                <a:latin typeface="Calibri" pitchFamily="34" charset="0"/>
              </a:rPr>
              <a:t>Michael’s work established early on that Friedman-</a:t>
            </a:r>
            <a:r>
              <a:rPr lang="en-US" sz="2400" dirty="0" err="1">
                <a:latin typeface="Calibri" pitchFamily="34" charset="0"/>
              </a:rPr>
              <a:t>ite</a:t>
            </a:r>
            <a:r>
              <a:rPr lang="en-US" sz="2400" dirty="0">
                <a:latin typeface="Calibri" pitchFamily="34" charset="0"/>
              </a:rPr>
              <a:t> consumption smoothing fails when stochastic income becomes endogenous to productive asset holdings and markets are incomplete or imperfect.</a:t>
            </a:r>
          </a:p>
          <a:p>
            <a:pPr>
              <a:buFont typeface="Arial" charset="0"/>
              <a:buNone/>
            </a:pPr>
            <a:endParaRPr lang="en-US" sz="2400" dirty="0">
              <a:latin typeface="Calibri" pitchFamily="34" charset="0"/>
            </a:endParaRPr>
          </a:p>
          <a:p>
            <a:pPr>
              <a:buFont typeface="Arial" charset="0"/>
              <a:buNone/>
            </a:pPr>
            <a:endParaRPr lang="en-US" sz="2400" dirty="0">
              <a:latin typeface="Calibri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C5CC197-1554-E9FF-A3C4-FFC2A0DA17D2}"/>
              </a:ext>
            </a:extLst>
          </p:cNvPr>
          <p:cNvGrpSpPr/>
          <p:nvPr/>
        </p:nvGrpSpPr>
        <p:grpSpPr>
          <a:xfrm>
            <a:off x="187090" y="121977"/>
            <a:ext cx="8915400" cy="777016"/>
            <a:chOff x="134938" y="137384"/>
            <a:chExt cx="8915400" cy="77701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995DDA2-BF2B-09DB-C47D-96E5BF23BED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34938" y="139700"/>
              <a:ext cx="8915400" cy="77470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B31B1B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/>
              <a:endParaRPr 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E5471D8-671E-CDAE-06EB-356D7E212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628" y="137384"/>
              <a:ext cx="2169834" cy="777016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5AAFEE87-ED20-CBCB-D308-8FE86A9687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1067" y="3336194"/>
            <a:ext cx="4648200" cy="329320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0EEBB56-D99E-FDCA-2162-6900BA9F2C46}"/>
              </a:ext>
            </a:extLst>
          </p:cNvPr>
          <p:cNvGrpSpPr/>
          <p:nvPr/>
        </p:nvGrpSpPr>
        <p:grpSpPr>
          <a:xfrm>
            <a:off x="2684404" y="2433400"/>
            <a:ext cx="3775191" cy="1073822"/>
            <a:chOff x="2043998" y="2357210"/>
            <a:chExt cx="5201583" cy="160444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6E66916-58EC-AD31-64E5-ECB0FA352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43998" y="2582257"/>
              <a:ext cx="5201583" cy="137939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4237E70-E778-90F1-8774-D32F6EFAC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22934" y="2357210"/>
              <a:ext cx="3698132" cy="264152"/>
            </a:xfrm>
            <a:prstGeom prst="rect">
              <a:avLst/>
            </a:prstGeom>
          </p:spPr>
        </p:pic>
      </p:grpSp>
      <p:sp>
        <p:nvSpPr>
          <p:cNvPr id="20" name="TextBox 10">
            <a:extLst>
              <a:ext uri="{FF2B5EF4-FFF2-40B4-BE49-F238E27FC236}">
                <a16:creationId xmlns:a16="http://schemas.microsoft.com/office/drawing/2014/main" id="{FBF8224E-0663-8F4F-63F6-8E376AF59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1" y="337260"/>
            <a:ext cx="3720312" cy="42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b="1" dirty="0">
                <a:solidFill>
                  <a:srgbClr val="C00000"/>
                </a:solidFill>
                <a:latin typeface="+mn-lt"/>
              </a:rPr>
              <a:t>Michael’s seminal work</a:t>
            </a:r>
            <a:endParaRPr lang="en-US" sz="2800" b="1" i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1537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1A64A-644F-EFB6-8C5F-956B94E00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1189BA43-B7B2-2A2A-9614-8D683A7DEB5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96ED4D-88E1-3216-6AA0-07E789849DA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0A818A-9252-C8C3-92F8-E13A64277AC8}"/>
              </a:ext>
            </a:extLst>
          </p:cNvPr>
          <p:cNvSpPr/>
          <p:nvPr/>
        </p:nvSpPr>
        <p:spPr>
          <a:xfrm>
            <a:off x="187090" y="115923"/>
            <a:ext cx="8915400" cy="65674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390" name="Rectangle 3">
            <a:extLst>
              <a:ext uri="{FF2B5EF4-FFF2-40B4-BE49-F238E27FC236}">
                <a16:creationId xmlns:a16="http://schemas.microsoft.com/office/drawing/2014/main" id="{0FC57736-F36B-655E-9F39-5B0370FAF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965" y="1025481"/>
            <a:ext cx="8699525" cy="18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>
              <a:lnSpc>
                <a:spcPts val="2500"/>
              </a:lnSpc>
              <a:buFont typeface="Arial" charset="0"/>
              <a:buNone/>
            </a:pPr>
            <a:r>
              <a:rPr lang="en-US" sz="2400" dirty="0">
                <a:latin typeface="Calibri" pitchFamily="34" charset="0"/>
              </a:rPr>
              <a:t>Michael’s insights helped reignite a flourishing literature on poverty traps, index insurance, etc. and inspired many others. </a:t>
            </a:r>
          </a:p>
          <a:p>
            <a:pPr>
              <a:buFont typeface="Arial" charset="0"/>
              <a:buNone/>
            </a:pPr>
            <a:endParaRPr lang="en-US" sz="2400" dirty="0">
              <a:latin typeface="Calibri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0D7F1F2-8ACC-35EF-2628-A26243C7DB34}"/>
              </a:ext>
            </a:extLst>
          </p:cNvPr>
          <p:cNvGrpSpPr/>
          <p:nvPr/>
        </p:nvGrpSpPr>
        <p:grpSpPr>
          <a:xfrm>
            <a:off x="187090" y="121977"/>
            <a:ext cx="8915400" cy="777016"/>
            <a:chOff x="134938" y="137384"/>
            <a:chExt cx="8915400" cy="77701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1A0A3CB-7AEE-511A-36EF-7BCD5EFE834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34938" y="139700"/>
              <a:ext cx="8915400" cy="77470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B31B1B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/>
              <a:endParaRPr 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84607D2-3B70-8D1B-F63D-79054EE6C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628" y="137384"/>
              <a:ext cx="2169834" cy="777016"/>
            </a:xfrm>
            <a:prstGeom prst="rect">
              <a:avLst/>
            </a:prstGeom>
          </p:spPr>
        </p:pic>
      </p:grpSp>
      <p:sp>
        <p:nvSpPr>
          <p:cNvPr id="10" name="TextBox 10">
            <a:extLst>
              <a:ext uri="{FF2B5EF4-FFF2-40B4-BE49-F238E27FC236}">
                <a16:creationId xmlns:a16="http://schemas.microsoft.com/office/drawing/2014/main" id="{32111C81-477F-6F2B-8337-E22EE66E7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1" y="337260"/>
            <a:ext cx="3720312" cy="42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b="1" dirty="0">
                <a:solidFill>
                  <a:srgbClr val="C00000"/>
                </a:solidFill>
                <a:latin typeface="+mn-lt"/>
              </a:rPr>
              <a:t>Michael’s seminal work</a:t>
            </a:r>
            <a:endParaRPr lang="en-US" sz="2800" b="1" i="1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2C6ED8A-1659-77B6-BDB6-3A0764EF5CA7}"/>
              </a:ext>
            </a:extLst>
          </p:cNvPr>
          <p:cNvGrpSpPr/>
          <p:nvPr/>
        </p:nvGrpSpPr>
        <p:grpSpPr>
          <a:xfrm>
            <a:off x="5258990" y="2076755"/>
            <a:ext cx="3429000" cy="582389"/>
            <a:chOff x="457200" y="2330939"/>
            <a:chExt cx="3429000" cy="58238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3F656FC-BAE6-8412-526C-805CF5362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" y="2468885"/>
              <a:ext cx="3429000" cy="44444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88C3CF6-2287-E26F-3D0F-533EDCA25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4400" y="2330939"/>
              <a:ext cx="2738438" cy="161925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1F4D8F6-D16F-AD3E-5A48-F2B94B8960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607" y="5601429"/>
            <a:ext cx="2733675" cy="97631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F453257-D965-7711-9151-BDAAAF1C59A8}"/>
              </a:ext>
            </a:extLst>
          </p:cNvPr>
          <p:cNvGrpSpPr/>
          <p:nvPr/>
        </p:nvGrpSpPr>
        <p:grpSpPr>
          <a:xfrm>
            <a:off x="386986" y="4683278"/>
            <a:ext cx="5181600" cy="590236"/>
            <a:chOff x="3812416" y="2560063"/>
            <a:chExt cx="5181600" cy="59023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60363FB-B41B-D73C-70F6-F20AEA4C6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2416" y="2746538"/>
              <a:ext cx="5181600" cy="40376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4F112F6-B21A-048F-9A2D-8DC84B326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44222" y="2560063"/>
              <a:ext cx="2736021" cy="210970"/>
            </a:xfrm>
            <a:prstGeom prst="rect">
              <a:avLst/>
            </a:prstGeom>
          </p:spPr>
        </p:pic>
      </p:grpSp>
      <p:pic>
        <p:nvPicPr>
          <p:cNvPr id="37" name="Picture 2" descr="One Illness Away: Why People Become Poor and How They Escape Poverty:  Krishna, Anirudh: 9780199584512: Amazon.com: Books">
            <a:extLst>
              <a:ext uri="{FF2B5EF4-FFF2-40B4-BE49-F238E27FC236}">
                <a16:creationId xmlns:a16="http://schemas.microsoft.com/office/drawing/2014/main" id="{CE47359F-C991-BB94-3880-66C062AEE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027" y="3696152"/>
            <a:ext cx="1889795" cy="284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0A6A057F-E55F-DA05-A034-280BF7870D0A}"/>
              </a:ext>
            </a:extLst>
          </p:cNvPr>
          <p:cNvGrpSpPr/>
          <p:nvPr/>
        </p:nvGrpSpPr>
        <p:grpSpPr>
          <a:xfrm>
            <a:off x="5302304" y="2832830"/>
            <a:ext cx="3405089" cy="851896"/>
            <a:chOff x="2491962" y="3786187"/>
            <a:chExt cx="4434962" cy="1098795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679A01AF-0357-0075-02A1-76C4BA7E6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91962" y="4002065"/>
              <a:ext cx="4434962" cy="882917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0E6F845-566C-3798-E1F9-3AD4057AC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71230" y="3786187"/>
              <a:ext cx="1876425" cy="180576"/>
            </a:xfrm>
            <a:prstGeom prst="rect">
              <a:avLst/>
            </a:prstGeom>
          </p:spPr>
        </p:pic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4D2B1066-1279-592B-E103-DD2401B0569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19232" y="5524905"/>
            <a:ext cx="2589399" cy="651387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4A231C14-5CB3-2555-377E-F60ED445FDEC}"/>
              </a:ext>
            </a:extLst>
          </p:cNvPr>
          <p:cNvGrpSpPr/>
          <p:nvPr/>
        </p:nvGrpSpPr>
        <p:grpSpPr>
          <a:xfrm>
            <a:off x="436607" y="1993373"/>
            <a:ext cx="3910013" cy="643263"/>
            <a:chOff x="2367097" y="3886200"/>
            <a:chExt cx="3910013" cy="643263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50AD906-8FAD-E7DC-E48A-31CFDFC1B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367097" y="4021564"/>
              <a:ext cx="3910013" cy="507899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E64C74BF-74AA-782C-CF7C-A9F932523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753932" y="3886200"/>
              <a:ext cx="2328863" cy="193452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44EE783-C22C-3D0A-27E2-A7B4B7403E26}"/>
              </a:ext>
            </a:extLst>
          </p:cNvPr>
          <p:cNvGrpSpPr/>
          <p:nvPr/>
        </p:nvGrpSpPr>
        <p:grpSpPr>
          <a:xfrm>
            <a:off x="435282" y="2859749"/>
            <a:ext cx="3885966" cy="684527"/>
            <a:chOff x="0" y="3279781"/>
            <a:chExt cx="4346620" cy="808031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FDFF13E2-470B-805F-8D4A-19C3F0529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0" y="3461476"/>
              <a:ext cx="4346620" cy="626336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F7C19765-1DE2-8D0E-43A4-74C9180AA3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40180" y="3279781"/>
              <a:ext cx="2695385" cy="169049"/>
            </a:xfrm>
            <a:prstGeom prst="rect">
              <a:avLst/>
            </a:prstGeom>
          </p:spPr>
        </p:pic>
      </p:grpSp>
      <p:grpSp>
        <p:nvGrpSpPr>
          <p:cNvPr id="16384" name="Group 16383">
            <a:extLst>
              <a:ext uri="{FF2B5EF4-FFF2-40B4-BE49-F238E27FC236}">
                <a16:creationId xmlns:a16="http://schemas.microsoft.com/office/drawing/2014/main" id="{A117AA52-75EE-19D7-FAF7-DA67731076CB}"/>
              </a:ext>
            </a:extLst>
          </p:cNvPr>
          <p:cNvGrpSpPr/>
          <p:nvPr/>
        </p:nvGrpSpPr>
        <p:grpSpPr>
          <a:xfrm>
            <a:off x="391178" y="3796470"/>
            <a:ext cx="4822754" cy="567928"/>
            <a:chOff x="521226" y="3923821"/>
            <a:chExt cx="4822754" cy="567928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BA6BF2AF-7F59-247A-991D-50BCAF076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21226" y="4098241"/>
              <a:ext cx="4822754" cy="393508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AF6908A8-89C1-DC39-BDA5-B048562CC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615771" y="3923821"/>
              <a:ext cx="2633663" cy="1608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7472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CC8AE-92E3-4855-2D67-FCE6D50AD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94EC7352-F7A4-9597-4DC9-E55C4F3970F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FB68B2-B6D6-66A1-819D-D488FFDD012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D248B7-5A94-4341-0927-EBA737E3FBFF}"/>
              </a:ext>
            </a:extLst>
          </p:cNvPr>
          <p:cNvSpPr/>
          <p:nvPr/>
        </p:nvSpPr>
        <p:spPr>
          <a:xfrm>
            <a:off x="187090" y="115923"/>
            <a:ext cx="8915400" cy="65674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575D6C4-08C3-E179-4BF8-32AE96554D58}"/>
              </a:ext>
            </a:extLst>
          </p:cNvPr>
          <p:cNvGrpSpPr/>
          <p:nvPr/>
        </p:nvGrpSpPr>
        <p:grpSpPr>
          <a:xfrm>
            <a:off x="187090" y="121977"/>
            <a:ext cx="8915400" cy="777016"/>
            <a:chOff x="134938" y="137384"/>
            <a:chExt cx="8915400" cy="77701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CDC040-F58C-38B2-3FA8-CE42CAE7172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34938" y="139700"/>
              <a:ext cx="8915400" cy="77470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B31B1B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/>
              <a:endParaRPr 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81D7ACE-60E0-B7A7-BAEC-6E42D27AF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628" y="137384"/>
              <a:ext cx="2169834" cy="777016"/>
            </a:xfrm>
            <a:prstGeom prst="rect">
              <a:avLst/>
            </a:prstGeom>
          </p:spPr>
        </p:pic>
      </p:grpSp>
      <p:sp>
        <p:nvSpPr>
          <p:cNvPr id="9" name="TextBox 10">
            <a:extLst>
              <a:ext uri="{FF2B5EF4-FFF2-40B4-BE49-F238E27FC236}">
                <a16:creationId xmlns:a16="http://schemas.microsoft.com/office/drawing/2014/main" id="{ACE080A3-6914-BBB7-86F6-47DCE5143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37260"/>
            <a:ext cx="4101313" cy="42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b="1" dirty="0">
                <a:solidFill>
                  <a:srgbClr val="C00000"/>
                </a:solidFill>
                <a:latin typeface="+mn-lt"/>
              </a:rPr>
              <a:t>Michael shaped my career</a:t>
            </a:r>
            <a:endParaRPr lang="en-US" sz="2800" b="1" i="1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67D8054-B1A6-4ED5-C4A7-C3725714EFCF}"/>
              </a:ext>
            </a:extLst>
          </p:cNvPr>
          <p:cNvGrpSpPr/>
          <p:nvPr/>
        </p:nvGrpSpPr>
        <p:grpSpPr>
          <a:xfrm>
            <a:off x="5771674" y="3464614"/>
            <a:ext cx="3220871" cy="1198866"/>
            <a:chOff x="3061951" y="3262210"/>
            <a:chExt cx="3220871" cy="119886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BF1B753-51FF-688C-7419-67B6324AB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61951" y="3548626"/>
              <a:ext cx="3220871" cy="91245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2807940-723A-FAFC-8166-46B2191B2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13439" y="3262210"/>
              <a:ext cx="2031171" cy="304295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8B97966-324B-46B2-51F7-BC708D959102}"/>
              </a:ext>
            </a:extLst>
          </p:cNvPr>
          <p:cNvGrpSpPr/>
          <p:nvPr/>
        </p:nvGrpSpPr>
        <p:grpSpPr>
          <a:xfrm>
            <a:off x="319854" y="3583539"/>
            <a:ext cx="3681413" cy="525901"/>
            <a:chOff x="492239" y="3484144"/>
            <a:chExt cx="3681413" cy="525901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AC865465-ED82-B21D-14F4-CD8430E48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2239" y="3621116"/>
              <a:ext cx="3681413" cy="388929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213372E9-4D5E-AB6F-20F9-DDF8041A7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5638" y="3484144"/>
              <a:ext cx="2614613" cy="139153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8A518BD-3950-D62F-FE21-7817DB808886}"/>
              </a:ext>
            </a:extLst>
          </p:cNvPr>
          <p:cNvGrpSpPr/>
          <p:nvPr/>
        </p:nvGrpSpPr>
        <p:grpSpPr>
          <a:xfrm>
            <a:off x="5226103" y="4883735"/>
            <a:ext cx="3795449" cy="674691"/>
            <a:chOff x="5029200" y="5828549"/>
            <a:chExt cx="3795449" cy="67469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C313DEF-6672-F9AC-AC92-AD04FBBCD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29200" y="6008719"/>
              <a:ext cx="3795449" cy="49452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5A8C0EF-ED3F-C1DB-468E-86BFDA315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897051" y="5828549"/>
              <a:ext cx="2059746" cy="15844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B3284B8-A089-0F5F-BC7F-9DE8F340245E}"/>
              </a:ext>
            </a:extLst>
          </p:cNvPr>
          <p:cNvGrpSpPr/>
          <p:nvPr/>
        </p:nvGrpSpPr>
        <p:grpSpPr>
          <a:xfrm>
            <a:off x="346987" y="5249300"/>
            <a:ext cx="3478486" cy="729349"/>
            <a:chOff x="381746" y="4441445"/>
            <a:chExt cx="3478486" cy="72934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4C98DF8-0DE9-AF4F-715C-143178E06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1746" y="4596675"/>
              <a:ext cx="3478486" cy="57411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F31BA08-AA16-30E1-142A-AAE5E1F4C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76657" y="4441445"/>
              <a:ext cx="1866543" cy="15679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D4E0F95-E2E7-A946-A92E-A6D3B66C0DD7}"/>
              </a:ext>
            </a:extLst>
          </p:cNvPr>
          <p:cNvGrpSpPr/>
          <p:nvPr/>
        </p:nvGrpSpPr>
        <p:grpSpPr>
          <a:xfrm>
            <a:off x="5160866" y="5899595"/>
            <a:ext cx="3866825" cy="567270"/>
            <a:chOff x="392348" y="6072371"/>
            <a:chExt cx="3866825" cy="56727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4AECA39-B680-455C-80A6-10077D3DF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92348" y="6158758"/>
              <a:ext cx="3866825" cy="48088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E5095E4-FD20-DDF9-DF35-9CFE2F7F2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561378" y="6072371"/>
              <a:ext cx="1528763" cy="146830"/>
            </a:xfrm>
            <a:prstGeom prst="rect">
              <a:avLst/>
            </a:prstGeom>
          </p:spPr>
        </p:pic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8207F5CB-2E14-7AA2-E4C3-8447D2F68F1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86400" y="1019322"/>
            <a:ext cx="2716780" cy="413002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FD3358A6-9D7E-6264-B044-4FA5B5B05608}"/>
              </a:ext>
            </a:extLst>
          </p:cNvPr>
          <p:cNvGrpSpPr/>
          <p:nvPr/>
        </p:nvGrpSpPr>
        <p:grpSpPr>
          <a:xfrm>
            <a:off x="338766" y="6030342"/>
            <a:ext cx="4267133" cy="613358"/>
            <a:chOff x="392348" y="5123538"/>
            <a:chExt cx="4267133" cy="613358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EB108D9-8571-D7F4-2F2B-CF9DFBE48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92348" y="5311953"/>
              <a:ext cx="4267133" cy="424943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4C66A16-06D4-AD94-4E72-4F1B38DAC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331270" y="5123538"/>
              <a:ext cx="1988977" cy="196991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53FA643-1D8D-A476-A76E-F7AA365FD1C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46069" y="1013752"/>
            <a:ext cx="3021731" cy="22662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D59FC5-9C60-E13A-264E-13882AD2E47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8600" y="1016895"/>
            <a:ext cx="3021730" cy="2266298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82F2E4DF-22DF-B401-95DA-8CDEC683AF6F}"/>
              </a:ext>
            </a:extLst>
          </p:cNvPr>
          <p:cNvGrpSpPr/>
          <p:nvPr/>
        </p:nvGrpSpPr>
        <p:grpSpPr>
          <a:xfrm>
            <a:off x="3348112" y="1638299"/>
            <a:ext cx="2512554" cy="734817"/>
            <a:chOff x="3391922" y="2331695"/>
            <a:chExt cx="2512554" cy="734817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3724F90D-5C4F-0F2B-25DD-1064E284E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391922" y="2474932"/>
              <a:ext cx="2512554" cy="59158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9E3EBFD-8E82-4600-C03A-05C27E4D1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860232" y="2331695"/>
              <a:ext cx="1381125" cy="149503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24DE6F9-A6A7-32FA-C294-2A39D9A5DA3F}"/>
              </a:ext>
            </a:extLst>
          </p:cNvPr>
          <p:cNvGrpSpPr/>
          <p:nvPr/>
        </p:nvGrpSpPr>
        <p:grpSpPr>
          <a:xfrm>
            <a:off x="318888" y="4293892"/>
            <a:ext cx="3352800" cy="820660"/>
            <a:chOff x="342824" y="4062119"/>
            <a:chExt cx="3352800" cy="820660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DE6D9F03-C1EE-C340-0622-D23CEEFCA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42824" y="4165070"/>
              <a:ext cx="3352800" cy="717709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33B17769-5638-745F-5757-E4AD2B17F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60633" y="4062119"/>
              <a:ext cx="2769429" cy="135461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11108E3-99EB-9682-9574-3FD62D30AB41}"/>
              </a:ext>
            </a:extLst>
          </p:cNvPr>
          <p:cNvGrpSpPr/>
          <p:nvPr/>
        </p:nvGrpSpPr>
        <p:grpSpPr>
          <a:xfrm>
            <a:off x="3319550" y="2577965"/>
            <a:ext cx="2614613" cy="605433"/>
            <a:chOff x="3319550" y="2577965"/>
            <a:chExt cx="2614613" cy="605433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C4B36045-8256-B4FE-2D9B-C3A618721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3319550" y="2722748"/>
              <a:ext cx="2614613" cy="46065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288600AA-82A2-7A7C-BD01-8A3E0A924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3798514" y="2577965"/>
              <a:ext cx="1685925" cy="1568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8905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AE8D5-6A18-B7FC-6E64-EBF7C3055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84CDB5E-E1B3-2DDC-CC24-BE7C98EBA79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268865-6E22-AAD1-A7BF-79DB294C024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493886-525F-37BB-AAA0-2D3D15047669}"/>
              </a:ext>
            </a:extLst>
          </p:cNvPr>
          <p:cNvSpPr/>
          <p:nvPr/>
        </p:nvSpPr>
        <p:spPr>
          <a:xfrm>
            <a:off x="187090" y="115923"/>
            <a:ext cx="8915400" cy="65674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FC3AD8-D8E9-2351-3878-BB56AE2E38A1}"/>
              </a:ext>
            </a:extLst>
          </p:cNvPr>
          <p:cNvGrpSpPr/>
          <p:nvPr/>
        </p:nvGrpSpPr>
        <p:grpSpPr>
          <a:xfrm>
            <a:off x="187090" y="121977"/>
            <a:ext cx="8915400" cy="777016"/>
            <a:chOff x="134938" y="137384"/>
            <a:chExt cx="8915400" cy="77701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CDC5184-3226-760D-B850-A395727276B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34938" y="139700"/>
              <a:ext cx="8915400" cy="77470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B31B1B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/>
              <a:endParaRPr 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EF174E2-CB43-9041-3ABB-F2E0CF37B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628" y="137384"/>
              <a:ext cx="2169834" cy="777016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D834309-E09B-90C6-B42B-D682046FC768}"/>
              </a:ext>
            </a:extLst>
          </p:cNvPr>
          <p:cNvGrpSpPr/>
          <p:nvPr/>
        </p:nvGrpSpPr>
        <p:grpSpPr>
          <a:xfrm>
            <a:off x="6248400" y="1166642"/>
            <a:ext cx="2590800" cy="639261"/>
            <a:chOff x="2062264" y="2720454"/>
            <a:chExt cx="5019472" cy="120465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5B9D0A8-0C52-18F3-F37C-09BC2F36F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62264" y="2932889"/>
              <a:ext cx="5019472" cy="99222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0F369F6-201E-D980-1F55-A10748E5B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62264" y="2720454"/>
              <a:ext cx="2519876" cy="235289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C630E3A-E962-C661-E226-4CEDD8E50096}"/>
              </a:ext>
            </a:extLst>
          </p:cNvPr>
          <p:cNvSpPr txBox="1"/>
          <p:nvPr/>
        </p:nvSpPr>
        <p:spPr>
          <a:xfrm>
            <a:off x="374180" y="5365328"/>
            <a:ext cx="8769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None/>
            </a:pPr>
            <a:r>
              <a:rPr lang="en-US" sz="2400" dirty="0">
                <a:latin typeface="Calibri" pitchFamily="34" charset="0"/>
              </a:rPr>
              <a:t>A population is a mixture distribution of well-being dynamics. The poor sub population is a mixture distribution of the inescapably and the unnecessarily poor. Risk salient for all, especially the latter. </a:t>
            </a:r>
            <a:endParaRPr lang="en-US" dirty="0"/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68B1DE4F-0797-414B-9990-96BE0C1AD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96708"/>
            <a:ext cx="4101313" cy="42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b="1" dirty="0">
                <a:solidFill>
                  <a:srgbClr val="C00000"/>
                </a:solidFill>
                <a:latin typeface="+mn-lt"/>
              </a:rPr>
              <a:t>Risk-based poverty traps</a:t>
            </a:r>
            <a:endParaRPr lang="en-US" sz="2800" b="1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120A46-A77A-3147-C1EB-BEDE80369B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040" y="1151683"/>
            <a:ext cx="5370070" cy="418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02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39919-BF83-F21D-30C1-915BE066D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71EBD33C-8935-FD57-02D5-84F6D74F388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BFC447-8F94-4677-BC21-25473563A8A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2EB949-41F5-FD62-887B-D54E5EA3FEB4}"/>
              </a:ext>
            </a:extLst>
          </p:cNvPr>
          <p:cNvSpPr/>
          <p:nvPr/>
        </p:nvSpPr>
        <p:spPr>
          <a:xfrm>
            <a:off x="187090" y="115923"/>
            <a:ext cx="8915400" cy="65674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3358422-5E01-4051-401E-B9C216EF64E9}"/>
              </a:ext>
            </a:extLst>
          </p:cNvPr>
          <p:cNvGrpSpPr/>
          <p:nvPr/>
        </p:nvGrpSpPr>
        <p:grpSpPr>
          <a:xfrm>
            <a:off x="187090" y="121977"/>
            <a:ext cx="8915400" cy="777016"/>
            <a:chOff x="134938" y="137384"/>
            <a:chExt cx="8915400" cy="77701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2F1CFEE-FEFF-7FCF-DCBA-D6ED955EE3D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34938" y="139700"/>
              <a:ext cx="8915400" cy="77470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B31B1B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/>
              <a:endParaRPr 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1717F48-CA82-1C8E-79E6-9646BE326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628" y="137384"/>
              <a:ext cx="2169834" cy="777016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FB8821E-55EC-FBA3-294A-F49773BC759F}"/>
              </a:ext>
            </a:extLst>
          </p:cNvPr>
          <p:cNvSpPr txBox="1"/>
          <p:nvPr/>
        </p:nvSpPr>
        <p:spPr>
          <a:xfrm>
            <a:off x="152400" y="5105400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None/>
            </a:pPr>
            <a:r>
              <a:rPr lang="en-US" sz="2400" dirty="0">
                <a:latin typeface="Calibri" pitchFamily="34" charset="0"/>
              </a:rPr>
              <a:t>Various mechanisms underpin poverty traps: (1) market imperfections, esp. in financial and land markets, due both to the impact of shocks and ex ante risk response; (2) behavioral phenomena, related to cognition,  mental health, social solidarity, etc.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C9E1779-9A61-D1E3-D4B7-55C6C5C14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066800"/>
            <a:ext cx="8323335" cy="4057914"/>
          </a:xfrm>
          <a:prstGeom prst="rect">
            <a:avLst/>
          </a:prstGeom>
        </p:spPr>
      </p:pic>
      <p:sp>
        <p:nvSpPr>
          <p:cNvPr id="16" name="TextBox 10">
            <a:extLst>
              <a:ext uri="{FF2B5EF4-FFF2-40B4-BE49-F238E27FC236}">
                <a16:creationId xmlns:a16="http://schemas.microsoft.com/office/drawing/2014/main" id="{32C001C2-C1F1-A4BF-9A1E-8991C5299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96708"/>
            <a:ext cx="4101313" cy="42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b="1" dirty="0">
                <a:solidFill>
                  <a:srgbClr val="C00000"/>
                </a:solidFill>
                <a:latin typeface="+mn-lt"/>
              </a:rPr>
              <a:t>Risk-based poverty traps</a:t>
            </a:r>
            <a:endParaRPr lang="en-US" sz="2800" b="1" i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4910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0" y="138113"/>
            <a:ext cx="8915400" cy="65674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390" name="Rectangle 3"/>
          <p:cNvSpPr>
            <a:spLocks noChangeArrowheads="1"/>
          </p:cNvSpPr>
          <p:nvPr/>
        </p:nvSpPr>
        <p:spPr bwMode="auto">
          <a:xfrm>
            <a:off x="2641222" y="1039267"/>
            <a:ext cx="6369428" cy="86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r>
              <a:rPr lang="en-US" sz="2400" dirty="0">
                <a:latin typeface="Calibri" pitchFamily="34" charset="0"/>
              </a:rPr>
              <a:t>Poverty traps in Kenya/Ethiopia rangelands due to </a:t>
            </a:r>
            <a:r>
              <a:rPr lang="en-US" sz="2400" b="1" dirty="0">
                <a:latin typeface="Calibri" pitchFamily="34" charset="0"/>
              </a:rPr>
              <a:t>catastrophic herd loss risk from major droughts.</a:t>
            </a:r>
            <a:r>
              <a:rPr lang="en-US" sz="2400" dirty="0">
                <a:latin typeface="Calibri" pitchFamily="34" charset="0"/>
              </a:rPr>
              <a:t> </a:t>
            </a:r>
          </a:p>
          <a:p>
            <a:pPr>
              <a:buFont typeface="Arial" charset="0"/>
              <a:buNone/>
            </a:pPr>
            <a:endParaRPr lang="en-US" sz="2400" dirty="0">
              <a:latin typeface="Calibri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CA73EA-2A69-EF3F-79FC-616FDF47E317}"/>
              </a:ext>
            </a:extLst>
          </p:cNvPr>
          <p:cNvGrpSpPr/>
          <p:nvPr/>
        </p:nvGrpSpPr>
        <p:grpSpPr>
          <a:xfrm>
            <a:off x="95250" y="152400"/>
            <a:ext cx="8915400" cy="777016"/>
            <a:chOff x="134938" y="137384"/>
            <a:chExt cx="8915400" cy="77701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282F5D2-5EFB-71CA-9897-1CC7987BD7F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34938" y="139700"/>
              <a:ext cx="8915400" cy="77470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B31B1B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/>
              <a:endParaRPr 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8644A56-76A2-188C-74B8-37A83C489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628" y="137384"/>
              <a:ext cx="2169834" cy="777016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8F2AAAC-A60B-FA58-94FE-473D5F958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4648" y="2232369"/>
            <a:ext cx="2172828" cy="3271313"/>
          </a:xfrm>
          <a:prstGeom prst="rect">
            <a:avLst/>
          </a:prstGeom>
        </p:spPr>
      </p:pic>
      <p:sp>
        <p:nvSpPr>
          <p:cNvPr id="18438" name="Rectangle 3"/>
          <p:cNvSpPr>
            <a:spLocks noChangeArrowheads="1"/>
          </p:cNvSpPr>
          <p:nvPr/>
        </p:nvSpPr>
        <p:spPr bwMode="auto">
          <a:xfrm>
            <a:off x="186156" y="5525633"/>
            <a:ext cx="8751320" cy="115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r>
              <a:rPr lang="en-US" sz="2400" dirty="0">
                <a:latin typeface="Calibri" pitchFamily="34" charset="0"/>
              </a:rPr>
              <a:t>Very favorable impacts across multiple metrics and time scales (immediate to 10-year), with policy impacts across Africa. Now in 4 countries, &gt;5 </a:t>
            </a:r>
            <a:r>
              <a:rPr lang="en-US" sz="2400" dirty="0" err="1">
                <a:latin typeface="Calibri" pitchFamily="34" charset="0"/>
              </a:rPr>
              <a:t>mn</a:t>
            </a:r>
            <a:r>
              <a:rPr lang="en-US" sz="2400" dirty="0">
                <a:latin typeface="Calibri" pitchFamily="34" charset="0"/>
              </a:rPr>
              <a:t> insured pastoralists, plus gov’t sovereign risk. </a:t>
            </a:r>
          </a:p>
          <a:p>
            <a:pPr>
              <a:buFont typeface="Arial" charset="0"/>
              <a:buNone/>
            </a:pPr>
            <a:endParaRPr lang="en-US" sz="2800" dirty="0">
              <a:latin typeface="Calibri" pitchFamily="34" charset="0"/>
            </a:endParaRPr>
          </a:p>
        </p:txBody>
      </p:sp>
      <p:sp>
        <p:nvSpPr>
          <p:cNvPr id="16389" name="TextBox 10"/>
          <p:cNvSpPr txBox="1">
            <a:spLocks noChangeArrowheads="1"/>
          </p:cNvSpPr>
          <p:nvPr/>
        </p:nvSpPr>
        <p:spPr bwMode="auto">
          <a:xfrm>
            <a:off x="5105400" y="233887"/>
            <a:ext cx="3885536" cy="74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b="1" dirty="0">
                <a:solidFill>
                  <a:srgbClr val="C00000"/>
                </a:solidFill>
                <a:latin typeface="+mn-lt"/>
              </a:rPr>
              <a:t>Risk transfer among east African pastoralists</a:t>
            </a:r>
            <a:endParaRPr lang="en-US" sz="2800" b="1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088407-C724-609A-DB71-37801DE373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t="8890" r="14779" b="6665"/>
          <a:stretch/>
        </p:blipFill>
        <p:spPr>
          <a:xfrm>
            <a:off x="186156" y="1024680"/>
            <a:ext cx="2446517" cy="34432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C60ED0-7093-F5A3-DAE3-BC8835B0A6AF}"/>
              </a:ext>
            </a:extLst>
          </p:cNvPr>
          <p:cNvSpPr txBox="1"/>
          <p:nvPr/>
        </p:nvSpPr>
        <p:spPr>
          <a:xfrm>
            <a:off x="2693258" y="2227467"/>
            <a:ext cx="40002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So we designed and launched index-based livestock insurance (</a:t>
            </a:r>
            <a:r>
              <a:rPr lang="en-US" sz="2400" b="1" dirty="0">
                <a:latin typeface="Calibri" pitchFamily="34" charset="0"/>
              </a:rPr>
              <a:t>IBLI</a:t>
            </a:r>
            <a:r>
              <a:rPr lang="en-US" sz="2400" dirty="0">
                <a:latin typeface="Calibri" pitchFamily="34" charset="0"/>
              </a:rPr>
              <a:t>) in 2010. Early use of satellite remote sensing to price risk to leverage reinsurance industry to transfer African drought risk into global capital markets.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53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81A21-1533-4839-DED9-86E8D20D6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8DC2750A-B16D-9F7A-A1E4-2D185A0D8E9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361217-C9B8-755E-4D7C-B837AA52CD4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A66AE2-3016-F1CE-E3F0-1EEBBE1CC50C}"/>
              </a:ext>
            </a:extLst>
          </p:cNvPr>
          <p:cNvSpPr/>
          <p:nvPr/>
        </p:nvSpPr>
        <p:spPr>
          <a:xfrm>
            <a:off x="95250" y="138113"/>
            <a:ext cx="8915400" cy="65674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390" name="Rectangle 3">
            <a:extLst>
              <a:ext uri="{FF2B5EF4-FFF2-40B4-BE49-F238E27FC236}">
                <a16:creationId xmlns:a16="http://schemas.microsoft.com/office/drawing/2014/main" id="{1D4F5648-ED5E-750C-B1B9-E57BE6FD5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156" y="990600"/>
            <a:ext cx="8653044" cy="52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r>
              <a:rPr lang="en-US" sz="2400" dirty="0">
                <a:latin typeface="Calibri" pitchFamily="34" charset="0"/>
              </a:rPr>
              <a:t>STILL working on refinements to and evaluations of IBLI. In Ethiopia, ~85% would benefit from IBLI uptake, only 8% buy. Tailored advice + pro-consumer agent incentives reduces by 12%! Reveals problem of agent over-selling to low-comprehension buyers.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1127643-B8A4-DDF5-8755-8C8F828D906C}"/>
              </a:ext>
            </a:extLst>
          </p:cNvPr>
          <p:cNvGrpSpPr/>
          <p:nvPr/>
        </p:nvGrpSpPr>
        <p:grpSpPr>
          <a:xfrm>
            <a:off x="95250" y="152400"/>
            <a:ext cx="8915400" cy="777016"/>
            <a:chOff x="134938" y="137384"/>
            <a:chExt cx="8915400" cy="77701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B4442BD-D90B-625B-E182-1403F96E505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34938" y="139700"/>
              <a:ext cx="8915400" cy="77470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B31B1B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/>
              <a:endParaRPr 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670C70B-E97E-F231-D816-0607A3E93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628" y="137384"/>
              <a:ext cx="2169834" cy="777016"/>
            </a:xfrm>
            <a:prstGeom prst="rect">
              <a:avLst/>
            </a:prstGeom>
          </p:spPr>
        </p:pic>
      </p:grpSp>
      <p:sp>
        <p:nvSpPr>
          <p:cNvPr id="16389" name="TextBox 10">
            <a:extLst>
              <a:ext uri="{FF2B5EF4-FFF2-40B4-BE49-F238E27FC236}">
                <a16:creationId xmlns:a16="http://schemas.microsoft.com/office/drawing/2014/main" id="{68B6286E-4574-FA94-FD30-E4B786B0D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33887"/>
            <a:ext cx="3885536" cy="74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b="1" dirty="0">
                <a:solidFill>
                  <a:srgbClr val="C00000"/>
                </a:solidFill>
                <a:latin typeface="+mn-lt"/>
              </a:rPr>
              <a:t>Risk transfer among east African pastoralists</a:t>
            </a:r>
            <a:endParaRPr lang="en-US" sz="2800" b="1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E64F54-9EAB-9998-D2A0-C9535D3C9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0326" y="4963455"/>
            <a:ext cx="4363348" cy="16951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A32247-6147-9E6F-1AD8-4420F4DD75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4903" y="2534820"/>
            <a:ext cx="4148476" cy="1752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B6C2364-2B6D-BD60-920F-128BB88F9FC9}"/>
              </a:ext>
            </a:extLst>
          </p:cNvPr>
          <p:cNvSpPr txBox="1"/>
          <p:nvPr/>
        </p:nvSpPr>
        <p:spPr>
          <a:xfrm>
            <a:off x="129940" y="4414361"/>
            <a:ext cx="8500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10-year follow up. Clear herd size bifurcation of behaviors/impacts.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39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3200</TotalTime>
  <Words>633</Words>
  <Application>Microsoft Office PowerPoint</Application>
  <PresentationFormat>On-screen Show (4:3)</PresentationFormat>
  <Paragraphs>45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IBLI Performance Paper</dc:title>
  <dc:creator>Pin Chantarat</dc:creator>
  <cp:lastModifiedBy>Chris Barrett</cp:lastModifiedBy>
  <cp:revision>163</cp:revision>
  <dcterms:created xsi:type="dcterms:W3CDTF">2009-03-02T19:09:48Z</dcterms:created>
  <dcterms:modified xsi:type="dcterms:W3CDTF">2026-06-13T14:44:25Z</dcterms:modified>
</cp:coreProperties>
</file>